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8" r:id="rId2"/>
    <p:sldId id="260" r:id="rId3"/>
    <p:sldId id="259" r:id="rId4"/>
    <p:sldId id="261" r:id="rId5"/>
    <p:sldId id="262"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7" autoAdjust="0"/>
    <p:restoredTop sz="94660"/>
  </p:normalViewPr>
  <p:slideViewPr>
    <p:cSldViewPr snapToGrid="0">
      <p:cViewPr varScale="1">
        <p:scale>
          <a:sx n="99" d="100"/>
          <a:sy n="99" d="100"/>
        </p:scale>
        <p:origin x="84"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1">
                <a:solidFill>
                  <a:schemeClr val="accent2">
                    <a:lumMod val="7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EED62F61-EF0D-420B-B162-296BE0E325E2}" type="slidenum">
              <a:rPr lang="en-AU" smtClean="0"/>
              <a:t>‹#›</a:t>
            </a:fld>
            <a:endParaRPr lang="en-AU"/>
          </a:p>
        </p:txBody>
      </p:sp>
    </p:spTree>
    <p:extLst>
      <p:ext uri="{BB962C8B-B14F-4D97-AF65-F5344CB8AC3E}">
        <p14:creationId xmlns:p14="http://schemas.microsoft.com/office/powerpoint/2010/main" val="2996317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369269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en-US" smtClean="0"/>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445251" y="6272785"/>
            <a:ext cx="1983232" cy="365125"/>
          </a:xfrm>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a:xfrm>
            <a:off x="1637031" y="6272785"/>
            <a:ext cx="4745736" cy="365125"/>
          </a:xfrm>
        </p:spPr>
        <p:txBody>
          <a:bodyPr/>
          <a:lstStyle/>
          <a:p>
            <a:endParaRPr lang="en-AU"/>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EED62F61-EF0D-420B-B162-296BE0E325E2}" type="slidenum">
              <a:rPr lang="en-AU" smtClean="0"/>
              <a:t>‹#›</a:t>
            </a:fld>
            <a:endParaRPr lang="en-AU"/>
          </a:p>
        </p:txBody>
      </p:sp>
    </p:spTree>
    <p:extLst>
      <p:ext uri="{BB962C8B-B14F-4D97-AF65-F5344CB8AC3E}">
        <p14:creationId xmlns:p14="http://schemas.microsoft.com/office/powerpoint/2010/main" val="2656691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359E53-4AF5-48C9-85DA-5E9157A794F3}" type="datetimeFigureOut">
              <a:rPr lang="en-AU" smtClean="0"/>
              <a:t>9/05/2018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147972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359E53-4AF5-48C9-85DA-5E9157A794F3}" type="datetimeFigureOut">
              <a:rPr lang="en-AU" smtClean="0"/>
              <a:t>9/05/2018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37445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359E53-4AF5-48C9-85DA-5E9157A794F3}" type="datetimeFigureOut">
              <a:rPr lang="en-AU" smtClean="0"/>
              <a:t>9/05/2018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456921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59E53-4AF5-48C9-85DA-5E9157A794F3}" type="datetimeFigureOut">
              <a:rPr lang="en-AU" smtClean="0"/>
              <a:t>9/05/2018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043954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smtClean="0"/>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6359E53-4AF5-48C9-85DA-5E9157A794F3}" type="datetimeFigureOut">
              <a:rPr lang="en-AU" smtClean="0"/>
              <a:t>9/05/2018</a:t>
            </a:fld>
            <a:endParaRPr lang="en-AU"/>
          </a:p>
        </p:txBody>
      </p:sp>
      <p:sp>
        <p:nvSpPr>
          <p:cNvPr id="6" name="Footer Placeholder 5"/>
          <p:cNvSpPr>
            <a:spLocks noGrp="1"/>
          </p:cNvSpPr>
          <p:nvPr>
            <p:ph type="ftr" sz="quarter" idx="11"/>
          </p:nvPr>
        </p:nvSpPr>
        <p:spPr/>
        <p:txBody>
          <a:bodyPr/>
          <a:lstStyle/>
          <a:p>
            <a:endParaRPr lang="en-AU"/>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1535241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2">
                    <a:lumMod val="50000"/>
                  </a:schemeClr>
                </a:solidFill>
              </a:defRPr>
            </a:lvl1pPr>
          </a:lstStyle>
          <a:p>
            <a:fld id="{36359E53-4AF5-48C9-85DA-5E9157A794F3}" type="datetimeFigureOut">
              <a:rPr lang="en-AU" smtClean="0"/>
              <a:t>9/05/2018</a:t>
            </a:fld>
            <a:endParaRPr lang="en-AU"/>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312083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14890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59E53-4AF5-48C9-85DA-5E9157A794F3}" type="datetimeFigureOut">
              <a:rPr lang="en-AU" smtClean="0"/>
              <a:t>9/05/2018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D62F61-EF0D-420B-B162-296BE0E325E2}" type="slidenum">
              <a:rPr lang="en-AU" smtClean="0"/>
              <a:t>‹#›</a:t>
            </a:fld>
            <a:endParaRPr lang="en-AU"/>
          </a:p>
        </p:txBody>
      </p:sp>
    </p:spTree>
    <p:extLst>
      <p:ext uri="{BB962C8B-B14F-4D97-AF65-F5344CB8AC3E}">
        <p14:creationId xmlns:p14="http://schemas.microsoft.com/office/powerpoint/2010/main" val="2256645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2">
                    <a:lumMod val="50000"/>
                  </a:schemeClr>
                </a:solidFill>
              </a:defRPr>
            </a:lvl1pPr>
          </a:lstStyle>
          <a:p>
            <a:fld id="{36359E53-4AF5-48C9-85DA-5E9157A794F3}" type="datetimeFigureOut">
              <a:rPr lang="en-AU" smtClean="0"/>
              <a:t>9/05/2018</a:t>
            </a:fld>
            <a:endParaRPr lang="en-AU"/>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2">
                    <a:lumMod val="50000"/>
                  </a:schemeClr>
                </a:solidFill>
              </a:defRPr>
            </a:lvl1pPr>
          </a:lstStyle>
          <a:p>
            <a:endParaRPr lang="en-AU"/>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j-lt"/>
              </a:defRPr>
            </a:lvl1pPr>
          </a:lstStyle>
          <a:p>
            <a:fld id="{EED62F61-EF0D-420B-B162-296BE0E325E2}" type="slidenum">
              <a:rPr lang="en-AU" smtClean="0"/>
              <a:t>‹#›</a:t>
            </a:fld>
            <a:endParaRPr lang="en-AU"/>
          </a:p>
        </p:txBody>
      </p:sp>
    </p:spTree>
    <p:extLst>
      <p:ext uri="{BB962C8B-B14F-4D97-AF65-F5344CB8AC3E}">
        <p14:creationId xmlns:p14="http://schemas.microsoft.com/office/powerpoint/2010/main" val="249915367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2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8670" y="1432223"/>
            <a:ext cx="7475220" cy="2879895"/>
          </a:xfrm>
        </p:spPr>
        <p:txBody>
          <a:bodyPr/>
          <a:lstStyle/>
          <a:p>
            <a:pPr algn="ctr"/>
            <a:r>
              <a:rPr lang="en-AU" dirty="0" smtClean="0"/>
              <a:t>Moons of Saturn</a:t>
            </a:r>
            <a:endParaRPr lang="en-AU"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263" t="17542" r="2158" b="17106"/>
          <a:stretch/>
        </p:blipFill>
        <p:spPr>
          <a:xfrm>
            <a:off x="202130" y="182880"/>
            <a:ext cx="8739739" cy="721894"/>
          </a:xfrm>
          <a:prstGeom prst="rect">
            <a:avLst/>
          </a:prstGeom>
        </p:spPr>
      </p:pic>
    </p:spTree>
    <p:extLst>
      <p:ext uri="{BB962C8B-B14F-4D97-AF65-F5344CB8AC3E}">
        <p14:creationId xmlns:p14="http://schemas.microsoft.com/office/powerpoint/2010/main" val="636340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25642"/>
            <a:ext cx="7772400" cy="5546558"/>
          </a:xfrm>
        </p:spPr>
        <p:txBody>
          <a:bodyPr>
            <a:noAutofit/>
          </a:bodyPr>
          <a:lstStyle/>
          <a:p>
            <a:r>
              <a:rPr lang="en-AU" sz="2200" dirty="0" smtClean="0"/>
              <a:t>62 confirmed moons</a:t>
            </a:r>
          </a:p>
          <a:p>
            <a:pPr lvl="1"/>
            <a:r>
              <a:rPr lang="en-AU" sz="2200" dirty="0" smtClean="0"/>
              <a:t>53 with names</a:t>
            </a:r>
          </a:p>
          <a:p>
            <a:r>
              <a:rPr lang="en-AU" sz="2200" dirty="0" smtClean="0"/>
              <a:t>Range from 1.2M km to 1 km across</a:t>
            </a:r>
          </a:p>
          <a:p>
            <a:pPr lvl="1"/>
            <a:r>
              <a:rPr lang="en-AU" sz="2200" dirty="0" smtClean="0"/>
              <a:t>Only 13 with diameters less than 50 km</a:t>
            </a:r>
          </a:p>
          <a:p>
            <a:r>
              <a:rPr lang="en-AU" sz="2200" dirty="0" smtClean="0"/>
              <a:t>24 are regular satellites</a:t>
            </a:r>
          </a:p>
          <a:p>
            <a:r>
              <a:rPr lang="en-AU" sz="2200" dirty="0" smtClean="0"/>
              <a:t>First 8 were discovered by direct observation</a:t>
            </a:r>
          </a:p>
          <a:p>
            <a:pPr lvl="1"/>
            <a:r>
              <a:rPr lang="en-AU" sz="2200" dirty="0" smtClean="0"/>
              <a:t>Titan discovered by Christiaan Huygens in 1655</a:t>
            </a:r>
          </a:p>
          <a:p>
            <a:r>
              <a:rPr lang="en-AU" sz="2200" dirty="0" smtClean="0"/>
              <a:t>Long-exposure photographic plates made additional discoveries possible</a:t>
            </a:r>
          </a:p>
          <a:p>
            <a:r>
              <a:rPr lang="en-AU" sz="2200" dirty="0" smtClean="0"/>
              <a:t>Voyager and Cassini spacecraft imaged Saturn</a:t>
            </a:r>
            <a:endParaRPr lang="en-AU" sz="2200" dirty="0"/>
          </a:p>
          <a:p>
            <a:r>
              <a:rPr lang="en-AU" sz="2200" dirty="0" smtClean="0"/>
              <a:t>Mostly named after mythological figures associated with the Roman god of agriculture and harvest (Saturn)</a:t>
            </a:r>
          </a:p>
        </p:txBody>
      </p:sp>
    </p:spTree>
    <p:extLst>
      <p:ext uri="{BB962C8B-B14F-4D97-AF65-F5344CB8AC3E}">
        <p14:creationId xmlns:p14="http://schemas.microsoft.com/office/powerpoint/2010/main" val="2766057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Major moons</a:t>
            </a: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6548" b="4336"/>
          <a:stretch/>
        </p:blipFill>
        <p:spPr>
          <a:xfrm>
            <a:off x="685800" y="1708966"/>
            <a:ext cx="7357338" cy="4547505"/>
          </a:xfrm>
        </p:spPr>
      </p:pic>
    </p:spTree>
    <p:extLst>
      <p:ext uri="{BB962C8B-B14F-4D97-AF65-F5344CB8AC3E}">
        <p14:creationId xmlns:p14="http://schemas.microsoft.com/office/powerpoint/2010/main" val="2168890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Orbital groups</a:t>
            </a:r>
            <a:endParaRPr lang="en-AU" dirty="0"/>
          </a:p>
        </p:txBody>
      </p:sp>
      <p:sp>
        <p:nvSpPr>
          <p:cNvPr id="5" name="Content Placeholder 4"/>
          <p:cNvSpPr>
            <a:spLocks noGrp="1"/>
          </p:cNvSpPr>
          <p:nvPr>
            <p:ph idx="1"/>
          </p:nvPr>
        </p:nvSpPr>
        <p:spPr/>
        <p:txBody>
          <a:bodyPr>
            <a:normAutofit lnSpcReduction="10000"/>
          </a:bodyPr>
          <a:lstStyle/>
          <a:p>
            <a:r>
              <a:rPr lang="en-US" dirty="0"/>
              <a:t>Although the boundaries may be somewhat vague, Saturn's moons can be divided into ten groups according to their orbital </a:t>
            </a:r>
            <a:r>
              <a:rPr lang="en-US" dirty="0" smtClean="0"/>
              <a:t>characteristics.</a:t>
            </a:r>
          </a:p>
          <a:p>
            <a:r>
              <a:rPr lang="en-US" dirty="0"/>
              <a:t>Many of them, such as Pan and Daphnis, orbit within Saturn's ring system and have orbital periods only slightly longer than the planet's rotation period</a:t>
            </a:r>
            <a:r>
              <a:rPr lang="en-US" dirty="0" smtClean="0"/>
              <a:t>.</a:t>
            </a:r>
          </a:p>
          <a:p>
            <a:r>
              <a:rPr lang="en-US" dirty="0"/>
              <a:t>The innermost moons and most regular satellites all have mean orbital inclinations ranging from less than a degree to about 1.5 degrees (except Iapetus, which has an inclination of 7.57 degrees) and small orbital eccentricities</a:t>
            </a:r>
            <a:r>
              <a:rPr lang="en-US" dirty="0" smtClean="0"/>
              <a:t>.</a:t>
            </a:r>
          </a:p>
          <a:p>
            <a:r>
              <a:rPr lang="en-US" dirty="0"/>
              <a:t>On the other hand, irregular satellites in the outermost regions of Saturn's moon system, in particular the Norse group, have orbital radii of millions of kilometers and orbital periods lasting several years.</a:t>
            </a:r>
            <a:endParaRPr lang="en-AU" dirty="0"/>
          </a:p>
        </p:txBody>
      </p:sp>
    </p:spTree>
    <p:extLst>
      <p:ext uri="{BB962C8B-B14F-4D97-AF65-F5344CB8AC3E}">
        <p14:creationId xmlns:p14="http://schemas.microsoft.com/office/powerpoint/2010/main" val="2429663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Unconfirmed moons</a:t>
            </a:r>
            <a:endParaRPr lang="en-AU"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2335" y="2631306"/>
            <a:ext cx="2857500" cy="28575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 y="2631306"/>
            <a:ext cx="2857500" cy="2857500"/>
          </a:xfrm>
          <a:prstGeom prst="rect">
            <a:avLst/>
          </a:prstGeom>
        </p:spPr>
      </p:pic>
    </p:spTree>
    <p:extLst>
      <p:ext uri="{BB962C8B-B14F-4D97-AF65-F5344CB8AC3E}">
        <p14:creationId xmlns:p14="http://schemas.microsoft.com/office/powerpoint/2010/main" val="33220432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TM03090434[[fn=Wood Type]]</Template>
  <TotalTime>33</TotalTime>
  <Words>107</Words>
  <Application>Microsoft Office PowerPoint</Application>
  <PresentationFormat>On-screen Show (4:3)</PresentationFormat>
  <Paragraphs>18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Bookman Old Style</vt:lpstr>
      <vt:lpstr>Century Gothic</vt:lpstr>
      <vt:lpstr>Wingdings</vt:lpstr>
      <vt:lpstr>Wood Type</vt:lpstr>
      <vt:lpstr>Moons of Saturn</vt:lpstr>
      <vt:lpstr>PowerPoint Presentation</vt:lpstr>
      <vt:lpstr>Major moons</vt:lpstr>
      <vt:lpstr>Orbital groups</vt:lpstr>
      <vt:lpstr>Unconfirmed moons</vt:lpstr>
    </vt:vector>
  </TitlesOfParts>
  <Company>The University of Queensland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dc:title>
  <dc:creator>Nonie Finlayson</dc:creator>
  <cp:lastModifiedBy>Nonie Finlayson</cp:lastModifiedBy>
  <cp:revision>11</cp:revision>
  <dcterms:created xsi:type="dcterms:W3CDTF">2018-05-08T06:56:49Z</dcterms:created>
  <dcterms:modified xsi:type="dcterms:W3CDTF">2018-05-09T05:03:48Z</dcterms:modified>
</cp:coreProperties>
</file>