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8" r:id="rId2"/>
    <p:sldId id="263" r:id="rId3"/>
    <p:sldId id="259" r:id="rId4"/>
    <p:sldId id="260" r:id="rId5"/>
    <p:sldId id="26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7" autoAdjust="0"/>
    <p:restoredTop sz="94660"/>
  </p:normalViewPr>
  <p:slideViewPr>
    <p:cSldViewPr snapToGrid="0">
      <p:cViewPr varScale="1">
        <p:scale>
          <a:sx n="100" d="100"/>
          <a:sy n="100" d="100"/>
        </p:scale>
        <p:origin x="1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6359E53-4AF5-48C9-85DA-5E9157A794F3}" type="datetimeFigureOut">
              <a:rPr lang="en-AU" smtClean="0"/>
              <a:t>29/10/2018</a:t>
            </a:fld>
            <a:endParaRPr lang="en-AU"/>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EED62F61-EF0D-420B-B162-296BE0E325E2}" type="slidenum">
              <a:rPr lang="en-AU" smtClean="0"/>
              <a:t>‹#›</a:t>
            </a:fld>
            <a:endParaRPr lang="en-AU"/>
          </a:p>
        </p:txBody>
      </p:sp>
    </p:spTree>
    <p:extLst>
      <p:ext uri="{BB962C8B-B14F-4D97-AF65-F5344CB8AC3E}">
        <p14:creationId xmlns:p14="http://schemas.microsoft.com/office/powerpoint/2010/main" val="219958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29/10/2018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1770389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6359E53-4AF5-48C9-85DA-5E9157A794F3}" type="datetimeFigureOut">
              <a:rPr lang="en-AU" smtClean="0"/>
              <a:t>29/10/2018</a:t>
            </a:fld>
            <a:endParaRPr lang="en-AU"/>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EED62F61-EF0D-420B-B162-296BE0E325E2}" type="slidenum">
              <a:rPr lang="en-AU" smtClean="0"/>
              <a:t>‹#›</a:t>
            </a:fld>
            <a:endParaRPr lang="en-AU"/>
          </a:p>
        </p:txBody>
      </p:sp>
    </p:spTree>
    <p:extLst>
      <p:ext uri="{BB962C8B-B14F-4D97-AF65-F5344CB8AC3E}">
        <p14:creationId xmlns:p14="http://schemas.microsoft.com/office/powerpoint/2010/main" val="3514599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359E53-4AF5-48C9-85DA-5E9157A794F3}" type="datetimeFigureOut">
              <a:rPr lang="en-AU" smtClean="0"/>
              <a:t>29/10/2018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8648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359E53-4AF5-48C9-85DA-5E9157A794F3}" type="datetimeFigureOut">
              <a:rPr lang="en-AU" smtClean="0"/>
              <a:t>29/10/2018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693632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359E53-4AF5-48C9-85DA-5E9157A794F3}" type="datetimeFigureOut">
              <a:rPr lang="en-AU" smtClean="0"/>
              <a:t>29/10/2018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194674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59E53-4AF5-48C9-85DA-5E9157A794F3}" type="datetimeFigureOut">
              <a:rPr lang="en-AU" smtClean="0"/>
              <a:t>29/10/2018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74928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6359E53-4AF5-48C9-85DA-5E9157A794F3}" type="datetimeFigureOut">
              <a:rPr lang="en-AU" smtClean="0"/>
              <a:t>29/10/2018</a:t>
            </a:fld>
            <a:endParaRPr lang="en-AU"/>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AU"/>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EED62F61-EF0D-420B-B162-296BE0E325E2}" type="slidenum">
              <a:rPr lang="en-AU" smtClean="0"/>
              <a:t>‹#›</a:t>
            </a:fld>
            <a:endParaRPr lang="en-AU"/>
          </a:p>
        </p:txBody>
      </p:sp>
    </p:spTree>
    <p:extLst>
      <p:ext uri="{BB962C8B-B14F-4D97-AF65-F5344CB8AC3E}">
        <p14:creationId xmlns:p14="http://schemas.microsoft.com/office/powerpoint/2010/main" val="144834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359E53-4AF5-48C9-85DA-5E9157A794F3}" type="datetimeFigureOut">
              <a:rPr lang="en-AU" smtClean="0"/>
              <a:t>29/10/2018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3052206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29/10/2018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428334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36359E53-4AF5-48C9-85DA-5E9157A794F3}" type="datetimeFigureOut">
              <a:rPr lang="en-AU" smtClean="0"/>
              <a:t>29/10/2018</a:t>
            </a:fld>
            <a:endParaRPr lang="en-AU"/>
          </a:p>
        </p:txBody>
      </p:sp>
      <p:sp>
        <p:nvSpPr>
          <p:cNvPr id="5" name="Footer Placeholder 4"/>
          <p:cNvSpPr>
            <a:spLocks noGrp="1"/>
          </p:cNvSpPr>
          <p:nvPr>
            <p:ph type="ftr" sz="quarter" idx="11"/>
          </p:nvPr>
        </p:nvSpPr>
        <p:spPr>
          <a:xfrm>
            <a:off x="581192" y="5951810"/>
            <a:ext cx="5922209" cy="365125"/>
          </a:xfrm>
        </p:spPr>
        <p:txBody>
          <a:bodyPr/>
          <a:lstStyle/>
          <a:p>
            <a:endParaRPr lang="en-AU"/>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EED62F61-EF0D-420B-B162-296BE0E325E2}" type="slidenum">
              <a:rPr lang="en-AU" smtClean="0"/>
              <a:t>‹#›</a:t>
            </a:fld>
            <a:endParaRPr lang="en-AU"/>
          </a:p>
        </p:txBody>
      </p:sp>
    </p:spTree>
    <p:extLst>
      <p:ext uri="{BB962C8B-B14F-4D97-AF65-F5344CB8AC3E}">
        <p14:creationId xmlns:p14="http://schemas.microsoft.com/office/powerpoint/2010/main" val="3205691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36359E53-4AF5-48C9-85DA-5E9157A794F3}" type="datetimeFigureOut">
              <a:rPr lang="en-AU" smtClean="0"/>
              <a:t>29/10/2018</a:t>
            </a:fld>
            <a:endParaRPr lang="en-AU"/>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AU"/>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EED62F61-EF0D-420B-B162-296BE0E325E2}" type="slidenum">
              <a:rPr lang="en-AU" smtClean="0"/>
              <a:t>‹#›</a:t>
            </a:fld>
            <a:endParaRPr lang="en-AU"/>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8665003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smtClean="0"/>
              <a:t>Austrian castles</a:t>
            </a:r>
            <a:endParaRPr lang="en-AU"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0801" b="20399"/>
          <a:stretch/>
        </p:blipFill>
        <p:spPr>
          <a:xfrm>
            <a:off x="1794767" y="3162299"/>
            <a:ext cx="5339457" cy="3139602"/>
          </a:xfrm>
          <a:prstGeom prst="rect">
            <a:avLst/>
          </a:prstGeom>
        </p:spPr>
      </p:pic>
    </p:spTree>
    <p:extLst>
      <p:ext uri="{BB962C8B-B14F-4D97-AF65-F5344CB8AC3E}">
        <p14:creationId xmlns:p14="http://schemas.microsoft.com/office/powerpoint/2010/main" val="636340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Burg, </a:t>
            </a:r>
            <a:r>
              <a:rPr lang="en-AU" dirty="0" err="1" smtClean="0"/>
              <a:t>burgruine</a:t>
            </a:r>
            <a:r>
              <a:rPr lang="en-AU" dirty="0" smtClean="0"/>
              <a:t>, and </a:t>
            </a:r>
            <a:r>
              <a:rPr lang="en-AU" dirty="0" err="1" smtClean="0"/>
              <a:t>schloss</a:t>
            </a:r>
            <a:endParaRPr lang="en-AU" dirty="0"/>
          </a:p>
        </p:txBody>
      </p:sp>
      <p:sp>
        <p:nvSpPr>
          <p:cNvPr id="3" name="Text Placeholder 2"/>
          <p:cNvSpPr>
            <a:spLocks noGrp="1"/>
          </p:cNvSpPr>
          <p:nvPr>
            <p:ph type="body" idx="1"/>
          </p:nvPr>
        </p:nvSpPr>
        <p:spPr/>
        <p:txBody>
          <a:bodyPr/>
          <a:lstStyle/>
          <a:p>
            <a:r>
              <a:rPr lang="en-AU" dirty="0" smtClean="0"/>
              <a:t>“Castles”</a:t>
            </a:r>
            <a:endParaRPr lang="en-AU" dirty="0"/>
          </a:p>
        </p:txBody>
      </p:sp>
    </p:spTree>
    <p:extLst>
      <p:ext uri="{BB962C8B-B14F-4D97-AF65-F5344CB8AC3E}">
        <p14:creationId xmlns:p14="http://schemas.microsoft.com/office/powerpoint/2010/main" val="354941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14325" y="830263"/>
            <a:ext cx="3970338" cy="2646362"/>
          </a:xfrm>
        </p:spPr>
      </p:pic>
      <p:sp>
        <p:nvSpPr>
          <p:cNvPr id="5" name="TextBox 4"/>
          <p:cNvSpPr txBox="1"/>
          <p:nvPr/>
        </p:nvSpPr>
        <p:spPr>
          <a:xfrm>
            <a:off x="1250489" y="3009900"/>
            <a:ext cx="2098010" cy="369332"/>
          </a:xfrm>
          <a:prstGeom prst="rect">
            <a:avLst/>
          </a:prstGeom>
          <a:noFill/>
        </p:spPr>
        <p:txBody>
          <a:bodyPr wrap="none" rtlCol="0">
            <a:spAutoFit/>
          </a:bodyPr>
          <a:lstStyle/>
          <a:p>
            <a:r>
              <a:rPr lang="en-AU" dirty="0" smtClean="0">
                <a:solidFill>
                  <a:schemeClr val="bg1"/>
                </a:solidFill>
              </a:rPr>
              <a:t>Burg </a:t>
            </a:r>
            <a:r>
              <a:rPr lang="en-AU" dirty="0" err="1" smtClean="0">
                <a:solidFill>
                  <a:schemeClr val="bg1"/>
                </a:solidFill>
              </a:rPr>
              <a:t>Rappottenstein</a:t>
            </a:r>
            <a:endParaRPr lang="en-AU" dirty="0">
              <a:solidFill>
                <a:schemeClr val="bg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324" y="3674363"/>
            <a:ext cx="3968415" cy="2640711"/>
          </a:xfrm>
          <a:prstGeom prst="rect">
            <a:avLst/>
          </a:prstGeom>
        </p:spPr>
      </p:pic>
      <p:sp>
        <p:nvSpPr>
          <p:cNvPr id="7" name="Rectangle 6"/>
          <p:cNvSpPr/>
          <p:nvPr/>
        </p:nvSpPr>
        <p:spPr>
          <a:xfrm>
            <a:off x="1052678" y="5854184"/>
            <a:ext cx="2079415" cy="369332"/>
          </a:xfrm>
          <a:prstGeom prst="rect">
            <a:avLst/>
          </a:prstGeom>
        </p:spPr>
        <p:txBody>
          <a:bodyPr wrap="none">
            <a:spAutoFit/>
          </a:bodyPr>
          <a:lstStyle/>
          <a:p>
            <a:r>
              <a:rPr lang="en-AU" dirty="0" smtClean="0">
                <a:solidFill>
                  <a:schemeClr val="bg1"/>
                </a:solidFill>
              </a:rPr>
              <a:t>Burg </a:t>
            </a:r>
            <a:r>
              <a:rPr lang="en-AU" dirty="0" err="1" smtClean="0">
                <a:solidFill>
                  <a:schemeClr val="bg1"/>
                </a:solidFill>
              </a:rPr>
              <a:t>Hochosterwitz</a:t>
            </a:r>
            <a:endParaRPr lang="en-AU" dirty="0">
              <a:solidFill>
                <a:schemeClr val="bg1"/>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4859" y="830263"/>
            <a:ext cx="4052085" cy="2646362"/>
          </a:xfrm>
          <a:prstGeom prst="rect">
            <a:avLst/>
          </a:prstGeom>
        </p:spPr>
      </p:pic>
      <p:sp>
        <p:nvSpPr>
          <p:cNvPr id="9" name="TextBox 8"/>
          <p:cNvSpPr txBox="1"/>
          <p:nvPr/>
        </p:nvSpPr>
        <p:spPr>
          <a:xfrm>
            <a:off x="5610668" y="3067275"/>
            <a:ext cx="1936107" cy="369332"/>
          </a:xfrm>
          <a:prstGeom prst="rect">
            <a:avLst/>
          </a:prstGeom>
          <a:noFill/>
        </p:spPr>
        <p:txBody>
          <a:bodyPr wrap="none" rtlCol="0">
            <a:spAutoFit/>
          </a:bodyPr>
          <a:lstStyle/>
          <a:p>
            <a:r>
              <a:rPr lang="en-AU" dirty="0" err="1" smtClean="0">
                <a:solidFill>
                  <a:schemeClr val="bg1"/>
                </a:solidFill>
              </a:rPr>
              <a:t>Burgruine</a:t>
            </a:r>
            <a:r>
              <a:rPr lang="en-AU" dirty="0" smtClean="0">
                <a:solidFill>
                  <a:schemeClr val="bg1"/>
                </a:solidFill>
              </a:rPr>
              <a:t> </a:t>
            </a:r>
            <a:r>
              <a:rPr lang="en-AU" dirty="0" err="1" smtClean="0">
                <a:solidFill>
                  <a:schemeClr val="bg1"/>
                </a:solidFill>
              </a:rPr>
              <a:t>Aggstein</a:t>
            </a:r>
            <a:endParaRPr lang="en-AU" dirty="0">
              <a:solidFill>
                <a:schemeClr val="bg1"/>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4859" y="3765921"/>
            <a:ext cx="4129628" cy="2549153"/>
          </a:xfrm>
          <a:prstGeom prst="rect">
            <a:avLst/>
          </a:prstGeom>
        </p:spPr>
      </p:pic>
      <p:sp>
        <p:nvSpPr>
          <p:cNvPr id="11" name="TextBox 10"/>
          <p:cNvSpPr txBox="1"/>
          <p:nvPr/>
        </p:nvSpPr>
        <p:spPr>
          <a:xfrm>
            <a:off x="5762632" y="5854184"/>
            <a:ext cx="1794081" cy="369332"/>
          </a:xfrm>
          <a:prstGeom prst="rect">
            <a:avLst/>
          </a:prstGeom>
          <a:noFill/>
        </p:spPr>
        <p:txBody>
          <a:bodyPr wrap="none" rtlCol="0">
            <a:spAutoFit/>
          </a:bodyPr>
          <a:lstStyle/>
          <a:p>
            <a:r>
              <a:rPr lang="en-AU" dirty="0" smtClean="0">
                <a:solidFill>
                  <a:schemeClr val="bg1"/>
                </a:solidFill>
              </a:rPr>
              <a:t>Burg </a:t>
            </a:r>
            <a:r>
              <a:rPr lang="en-AU" dirty="0" err="1" smtClean="0">
                <a:solidFill>
                  <a:schemeClr val="bg1"/>
                </a:solidFill>
              </a:rPr>
              <a:t>Seebenstein</a:t>
            </a:r>
            <a:endParaRPr lang="en-AU" dirty="0">
              <a:solidFill>
                <a:schemeClr val="bg1"/>
              </a:solidFill>
            </a:endParaRPr>
          </a:p>
        </p:txBody>
      </p:sp>
    </p:spTree>
    <p:extLst>
      <p:ext uri="{BB962C8B-B14F-4D97-AF65-F5344CB8AC3E}">
        <p14:creationId xmlns:p14="http://schemas.microsoft.com/office/powerpoint/2010/main" val="211345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193" y="1962150"/>
            <a:ext cx="7143750" cy="4572000"/>
          </a:xfrm>
          <a:prstGeom prst="rect">
            <a:avLst/>
          </a:prstGeom>
        </p:spPr>
      </p:pic>
      <p:sp>
        <p:nvSpPr>
          <p:cNvPr id="5" name="Title 4"/>
          <p:cNvSpPr>
            <a:spLocks noGrp="1"/>
          </p:cNvSpPr>
          <p:nvPr>
            <p:ph type="title"/>
          </p:nvPr>
        </p:nvSpPr>
        <p:spPr/>
        <p:txBody>
          <a:bodyPr/>
          <a:lstStyle/>
          <a:p>
            <a:r>
              <a:rPr lang="en-AU" dirty="0" err="1" smtClean="0"/>
              <a:t>Hohensalzburg</a:t>
            </a:r>
            <a:r>
              <a:rPr lang="en-AU" dirty="0" smtClean="0"/>
              <a:t> Fortress</a:t>
            </a:r>
            <a:endParaRPr lang="en-AU" dirty="0"/>
          </a:p>
        </p:txBody>
      </p:sp>
    </p:spTree>
    <p:extLst>
      <p:ext uri="{BB962C8B-B14F-4D97-AF65-F5344CB8AC3E}">
        <p14:creationId xmlns:p14="http://schemas.microsoft.com/office/powerpoint/2010/main" val="3607865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a:t>Hohensalzburg</a:t>
            </a:r>
            <a:r>
              <a:rPr lang="en-AU" dirty="0"/>
              <a:t> Fortress</a:t>
            </a:r>
          </a:p>
        </p:txBody>
      </p:sp>
      <p:sp>
        <p:nvSpPr>
          <p:cNvPr id="3" name="Content Placeholder 2"/>
          <p:cNvSpPr>
            <a:spLocks noGrp="1"/>
          </p:cNvSpPr>
          <p:nvPr>
            <p:ph idx="1"/>
          </p:nvPr>
        </p:nvSpPr>
        <p:spPr/>
        <p:txBody>
          <a:bodyPr>
            <a:normAutofit/>
          </a:bodyPr>
          <a:lstStyle/>
          <a:p>
            <a:r>
              <a:rPr lang="en-US" dirty="0" err="1"/>
              <a:t>Hohensalzburg</a:t>
            </a:r>
            <a:r>
              <a:rPr lang="en-US" dirty="0"/>
              <a:t> Fortress is enthroned on the </a:t>
            </a:r>
            <a:r>
              <a:rPr lang="en-US" dirty="0" err="1"/>
              <a:t>Festungsberg</a:t>
            </a:r>
            <a:r>
              <a:rPr lang="en-US" dirty="0"/>
              <a:t>, high above the rooftops of the Baroque historical district. The biggest fully preserved castle in Central Europe, this emblem of Salzburg draws millions of tourists to our “City of Mozart” every year. </a:t>
            </a:r>
            <a:br>
              <a:rPr lang="en-US" dirty="0"/>
            </a:br>
            <a:endParaRPr lang="en-US" dirty="0"/>
          </a:p>
          <a:p>
            <a:r>
              <a:rPr lang="en-US" b="1" dirty="0" smtClean="0"/>
              <a:t>The </a:t>
            </a:r>
            <a:r>
              <a:rPr lang="en-US" b="1" dirty="0"/>
              <a:t>History of </a:t>
            </a:r>
            <a:r>
              <a:rPr lang="en-US" b="1" dirty="0" err="1"/>
              <a:t>Hohensalzburg</a:t>
            </a:r>
            <a:r>
              <a:rPr lang="en-US" b="1" dirty="0"/>
              <a:t> Fortress</a:t>
            </a:r>
          </a:p>
          <a:p>
            <a:pPr lvl="1"/>
            <a:r>
              <a:rPr lang="en-US" dirty="0"/>
              <a:t>In the year 1077, archbishop </a:t>
            </a:r>
            <a:r>
              <a:rPr lang="en-US" dirty="0" err="1"/>
              <a:t>Gebhard</a:t>
            </a:r>
            <a:r>
              <a:rPr lang="en-US" dirty="0"/>
              <a:t> had the fortress built and thus changed the Salzburg skyline forever. In the years which followed, his successors drove ongoing development of the fortress architecture. The complex acquired the appearance we recognize today under archbishop Leonhard von </a:t>
            </a:r>
            <a:r>
              <a:rPr lang="en-US" dirty="0" err="1"/>
              <a:t>Keutschach</a:t>
            </a:r>
            <a:r>
              <a:rPr lang="en-US" dirty="0"/>
              <a:t> in 1500. The original purpose of the fortress was to protect the principality and the archbishops from hostile attacks. In all of these years, it has never been captured by foreign troops</a:t>
            </a:r>
          </a:p>
          <a:p>
            <a:endParaRPr lang="en-AU" dirty="0"/>
          </a:p>
        </p:txBody>
      </p:sp>
    </p:spTree>
    <p:extLst>
      <p:ext uri="{BB962C8B-B14F-4D97-AF65-F5344CB8AC3E}">
        <p14:creationId xmlns:p14="http://schemas.microsoft.com/office/powerpoint/2010/main" val="290470156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43</TotalTime>
  <Words>68</Words>
  <Application>Microsoft Office PowerPoint</Application>
  <PresentationFormat>On-screen Show (4:3)</PresentationFormat>
  <Paragraphs>12</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Gill Sans MT</vt:lpstr>
      <vt:lpstr>Wingdings 2</vt:lpstr>
      <vt:lpstr>Dividend</vt:lpstr>
      <vt:lpstr>Austrian castles</vt:lpstr>
      <vt:lpstr>Burg, burgruine, and schloss</vt:lpstr>
      <vt:lpstr>PowerPoint Presentation</vt:lpstr>
      <vt:lpstr>Hohensalzburg Fortress</vt:lpstr>
      <vt:lpstr>Hohensalzburg Fortress</vt:lpstr>
    </vt:vector>
  </TitlesOfParts>
  <Company>The University of Queensland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dc:title>
  <dc:creator>Nonie Finlayson</dc:creator>
  <cp:lastModifiedBy>Nonie Finlayson</cp:lastModifiedBy>
  <cp:revision>10</cp:revision>
  <dcterms:created xsi:type="dcterms:W3CDTF">2018-05-08T06:56:49Z</dcterms:created>
  <dcterms:modified xsi:type="dcterms:W3CDTF">2018-10-29T00:05:41Z</dcterms:modified>
</cp:coreProperties>
</file>